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
  </p:notesMasterIdLst>
  <p:sldIdLst>
    <p:sldId id="256" r:id="rId3"/>
    <p:sldId id="257" r:id="rId4"/>
    <p:sldId id="258" r:id="rId5"/>
  </p:sldIdLst>
  <p:sldSz cx="9144000" cy="5143500" type="screen16x9"/>
  <p:notesSz cx="6858000" cy="9144000"/>
  <p:embeddedFontLst>
    <p:embeddedFont>
      <p:font typeface="Dosis" pitchFamily="2" charset="0"/>
      <p:regular r:id="rId7"/>
      <p:bold r:id="rId8"/>
    </p:embeddedFont>
    <p:embeddedFont>
      <p:font typeface="Roboto" panose="02000000000000000000" pitchFamily="2"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font" Target="fonts/font3.fntdata"/><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mcikalmerdeka" TargetMode="External"/><Relationship Id="rId5" Type="http://schemas.openxmlformats.org/officeDocument/2006/relationships/hyperlink" Target="https://www.linkedin.com/in/muhammad-cikal-merdeka-50a658266/" TargetMode="External"/><Relationship Id="rId4" Type="http://schemas.openxmlformats.org/officeDocument/2006/relationships/hyperlink" Target="mailto:mcikalmerdeka@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450625"/>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dirty="0">
                <a:latin typeface="Dosis"/>
                <a:ea typeface="Dosis"/>
                <a:cs typeface="Dosis"/>
                <a:sym typeface="Dosis"/>
              </a:rPr>
              <a:t>Predict Clicked Ads Customer Classification by using Machine Learning</a:t>
            </a:r>
            <a:endParaRPr sz="3180" dirty="0">
              <a:latin typeface="Dosis"/>
              <a:ea typeface="Dosis"/>
              <a:cs typeface="Dosis"/>
              <a:sym typeface="Dosis"/>
            </a:endParaRPr>
          </a:p>
        </p:txBody>
      </p:sp>
      <p:sp>
        <p:nvSpPr>
          <p:cNvPr id="7" name="Google Shape;100;p25">
            <a:extLst>
              <a:ext uri="{FF2B5EF4-FFF2-40B4-BE49-F238E27FC236}">
                <a16:creationId xmlns:a16="http://schemas.microsoft.com/office/drawing/2014/main" id="{A2098770-471B-79AD-2361-25D7541008FB}"/>
              </a:ext>
            </a:extLst>
          </p:cNvPr>
          <p:cNvSpPr txBox="1"/>
          <p:nvPr/>
        </p:nvSpPr>
        <p:spPr>
          <a:xfrm>
            <a:off x="5959950" y="908900"/>
            <a:ext cx="2803050" cy="105151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Muhammad Cikal Merdeka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Email : </a:t>
            </a:r>
            <a:r>
              <a:rPr lang="en-US" sz="1200" b="1" dirty="0">
                <a:latin typeface="Dosis"/>
                <a:ea typeface="Dosis"/>
                <a:cs typeface="Dosis"/>
                <a:sym typeface="Dosis"/>
                <a:hlinkClick r:id="rId4"/>
              </a:rPr>
              <a:t>mcikalmerdeka@gmail.com</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LinkedIn : </a:t>
            </a:r>
            <a:r>
              <a:rPr lang="en-ID" sz="1200" b="1" dirty="0">
                <a:latin typeface="Dosis"/>
                <a:ea typeface="Dosis"/>
                <a:cs typeface="Dosis"/>
                <a:sym typeface="Dosis"/>
                <a:hlinkClick r:id="rId5"/>
              </a:rPr>
              <a:t>linkedin.com/in/</a:t>
            </a:r>
            <a:r>
              <a:rPr lang="en-ID" sz="1200" b="1" dirty="0" err="1">
                <a:latin typeface="Dosis"/>
                <a:ea typeface="Dosis"/>
                <a:cs typeface="Dosis"/>
                <a:sym typeface="Dosis"/>
                <a:hlinkClick r:id="rId5"/>
              </a:rPr>
              <a:t>mcikalmerdeka</a:t>
            </a:r>
            <a:endParaRPr lang="en"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Github : </a:t>
            </a:r>
            <a:r>
              <a:rPr lang="en-ID" sz="1200" b="1" dirty="0">
                <a:latin typeface="Dosis"/>
                <a:ea typeface="Dosis"/>
                <a:cs typeface="Dosis"/>
                <a:sym typeface="Dosis"/>
                <a:hlinkClick r:id="rId6"/>
              </a:rPr>
              <a:t>github.com/mcikalmerdeka</a:t>
            </a:r>
            <a:endParaRPr lang="en" sz="1200" b="1" dirty="0">
              <a:latin typeface="Dosis"/>
              <a:ea typeface="Dosis"/>
              <a:cs typeface="Dosis"/>
              <a:sym typeface="Dosis"/>
            </a:endParaRPr>
          </a:p>
        </p:txBody>
      </p:sp>
      <p:pic>
        <p:nvPicPr>
          <p:cNvPr id="8" name="Google Shape;101;p25">
            <a:extLst>
              <a:ext uri="{FF2B5EF4-FFF2-40B4-BE49-F238E27FC236}">
                <a16:creationId xmlns:a16="http://schemas.microsoft.com/office/drawing/2014/main" id="{6F5D6881-763B-7E6F-4019-0A6DE180D9E0}"/>
              </a:ext>
            </a:extLst>
          </p:cNvPr>
          <p:cNvPicPr preferRelativeResize="0"/>
          <p:nvPr/>
        </p:nvPicPr>
        <p:blipFill>
          <a:blip r:embed="rId7"/>
          <a:srcRect l="8110" r="811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9" name="Google Shape;102;p25">
            <a:extLst>
              <a:ext uri="{FF2B5EF4-FFF2-40B4-BE49-F238E27FC236}">
                <a16:creationId xmlns:a16="http://schemas.microsoft.com/office/drawing/2014/main" id="{6D878980-40D7-97D1-8314-69F7FA326C61}"/>
              </a:ext>
            </a:extLst>
          </p:cNvPr>
          <p:cNvSpPr txBox="1">
            <a:spLocks/>
          </p:cNvSpPr>
          <p:nvPr/>
        </p:nvSpPr>
        <p:spPr>
          <a:xfrm>
            <a:off x="4665150" y="2159900"/>
            <a:ext cx="4167000" cy="22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pPr marL="0" indent="0" algn="just">
              <a:lnSpc>
                <a:spcPct val="95000"/>
              </a:lnSpc>
              <a:spcAft>
                <a:spcPts val="1200"/>
              </a:spcAft>
              <a:buSzPts val="1018"/>
            </a:pPr>
            <a:r>
              <a:rPr lang="en-US" sz="1400" dirty="0">
                <a:latin typeface="Dosis" pitchFamily="2" charset="0"/>
              </a:rPr>
              <a:t>Dedicated entry-level data scientist with analytical and experimental background of Physics. My graduation 2023, a pivotal year marked by significant advancements in artificial intelligence with the introduction of GPT-4 and other generative AI models, has fueled my curiosity and excitement to delve into the field of data. I have comprehensive grasp of data science methodology from business understanding to modelling process with proficiency in </a:t>
            </a:r>
            <a:r>
              <a:rPr lang="en-US" sz="1400" b="1" dirty="0">
                <a:latin typeface="Dosis" pitchFamily="2" charset="0"/>
              </a:rPr>
              <a:t>Python, SQL, Tableau, Power BI, Looker Studio and other tools</a:t>
            </a:r>
            <a:r>
              <a:rPr lang="en-US" sz="1400" dirty="0">
                <a:latin typeface="Dosis" pitchFamily="2" charset="0"/>
              </a:rPr>
              <a:t> related to data analytics workflow from several coursework and bootcamps. </a:t>
            </a:r>
            <a:endParaRPr lang="en-ID" sz="1400" dirty="0">
              <a:latin typeface="Dosis"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latin typeface="Roboto"/>
                <a:ea typeface="Roboto"/>
                <a:cs typeface="Roboto"/>
                <a:sym typeface="Roboto"/>
              </a:rPr>
              <a:t>Project Overview</a:t>
            </a:r>
            <a:endParaRPr sz="2220" b="1" dirty="0">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dirty="0">
                <a:solidFill>
                  <a:schemeClr val="dk1"/>
                </a:solidFill>
                <a:latin typeface="Dosis"/>
                <a:ea typeface="Dosis"/>
                <a:cs typeface="Dosis"/>
                <a:sym typeface="Dosis"/>
              </a:rPr>
              <a:t>“Sebuah perusahaan di Indonesia ingin mengetahui efektifitas sebuah iklan yang mereka tayangkan, hal ini penting bagi perusahaan agar dapat mengetahui seberapa besar ketercapainnya iklan yang dipasarkan sehingga dapat menarik customers untuk melihat iklan.</a:t>
            </a:r>
            <a:endParaRPr dirty="0">
              <a:solidFill>
                <a:schemeClr val="dk1"/>
              </a:solidFill>
              <a:latin typeface="Dosis"/>
              <a:ea typeface="Dosis"/>
              <a:cs typeface="Dosis"/>
              <a:sym typeface="Dosis"/>
            </a:endParaRPr>
          </a:p>
          <a:p>
            <a:pPr marL="0" lvl="0" indent="0" algn="just" rtl="0">
              <a:spcBef>
                <a:spcPts val="1200"/>
              </a:spcBef>
              <a:spcAft>
                <a:spcPts val="1200"/>
              </a:spcAft>
              <a:buNone/>
            </a:pPr>
            <a:r>
              <a:rPr lang="en" dirty="0">
                <a:solidFill>
                  <a:schemeClr val="dk1"/>
                </a:solidFill>
                <a:latin typeface="Dosis"/>
                <a:ea typeface="Dosis"/>
                <a:cs typeface="Dosis"/>
                <a:sym typeface="Dosis"/>
              </a:rPr>
              <a:t>Dengan mengolah data historical advertisement serta menemukan insight serta pola yang terjadi, maka dapat membantu perusahaan dalam menentukan target marketing, fokus case ini adalah membuat model machine learning classification yang berfungsi menentukan target customers yang tepat ”</a:t>
            </a:r>
            <a:endParaRPr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lt1"/>
              </a:buClr>
              <a:buSzPts val="1980"/>
              <a:buFont typeface="Roboto"/>
              <a:buNone/>
            </a:pPr>
            <a:r>
              <a:rPr lang="en" sz="1679" b="1">
                <a:latin typeface="Roboto"/>
                <a:ea typeface="Roboto"/>
                <a:cs typeface="Roboto"/>
                <a:sym typeface="Roboto"/>
              </a:rPr>
              <a:t>Customer Type and Behaviour Analysis on Advertisement</a:t>
            </a:r>
            <a:endParaRPr sz="1679" b="1" i="1"/>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 sz="1500">
                <a:solidFill>
                  <a:schemeClr val="dk1"/>
                </a:solidFill>
              </a:rPr>
              <a:t>Tulislah proses </a:t>
            </a:r>
            <a:r>
              <a:rPr lang="en" sz="1500" b="1" i="1">
                <a:solidFill>
                  <a:schemeClr val="dk1"/>
                </a:solidFill>
              </a:rPr>
              <a:t>Exploration Data Analysis</a:t>
            </a:r>
            <a:r>
              <a:rPr lang="en" sz="1500">
                <a:solidFill>
                  <a:schemeClr val="dk1"/>
                </a:solidFill>
              </a:rPr>
              <a:t> (EDA) yang mencakup </a:t>
            </a:r>
            <a:r>
              <a:rPr lang="en" sz="1500" b="1" i="1">
                <a:solidFill>
                  <a:schemeClr val="dk1"/>
                </a:solidFill>
              </a:rPr>
              <a:t>Statistical analysis</a:t>
            </a:r>
            <a:r>
              <a:rPr lang="en" sz="1500">
                <a:solidFill>
                  <a:schemeClr val="dk1"/>
                </a:solidFill>
              </a:rPr>
              <a:t> baik untuk data numerik maupun kategori, Selanjutnya buat visualisasi data untuk </a:t>
            </a:r>
            <a:r>
              <a:rPr lang="en" sz="1500" b="1" i="1">
                <a:solidFill>
                  <a:schemeClr val="dk1"/>
                </a:solidFill>
              </a:rPr>
              <a:t>Univariate</a:t>
            </a:r>
            <a:r>
              <a:rPr lang="en" sz="1500">
                <a:solidFill>
                  <a:schemeClr val="dk1"/>
                </a:solidFill>
              </a:rPr>
              <a:t> dan </a:t>
            </a:r>
            <a:r>
              <a:rPr lang="en" sz="1500" b="1" i="1">
                <a:solidFill>
                  <a:schemeClr val="dk1"/>
                </a:solidFill>
              </a:rPr>
              <a:t>Bivariate analysis</a:t>
            </a:r>
            <a:r>
              <a:rPr lang="en" sz="1500">
                <a:solidFill>
                  <a:schemeClr val="dk1"/>
                </a:solidFill>
              </a:rPr>
              <a:t>, serta </a:t>
            </a:r>
            <a:r>
              <a:rPr lang="en" sz="1500" b="1" i="1">
                <a:solidFill>
                  <a:schemeClr val="dk1"/>
                </a:solidFill>
              </a:rPr>
              <a:t>Multivariate analysis</a:t>
            </a:r>
            <a:endParaRPr sz="1500" b="1" i="1">
              <a:solidFill>
                <a:schemeClr val="dk1"/>
              </a:solidFill>
            </a:endParaRPr>
          </a:p>
          <a:p>
            <a:pPr marL="457200" lvl="0" indent="0" algn="l" rtl="0">
              <a:spcBef>
                <a:spcPts val="1200"/>
              </a:spcBef>
              <a:spcAft>
                <a:spcPts val="0"/>
              </a:spcAft>
              <a:buNone/>
            </a:pPr>
            <a:endParaRPr sz="1500">
              <a:solidFill>
                <a:schemeClr val="dk1"/>
              </a:solidFill>
            </a:endParaRPr>
          </a:p>
          <a:p>
            <a:pPr marL="457200" lvl="0" indent="-323850" algn="l" rtl="0">
              <a:spcBef>
                <a:spcPts val="1200"/>
              </a:spcBef>
              <a:spcAft>
                <a:spcPts val="0"/>
              </a:spcAft>
              <a:buClr>
                <a:schemeClr val="dk1"/>
              </a:buClr>
              <a:buSzPts val="1500"/>
              <a:buChar char="●"/>
            </a:pPr>
            <a:r>
              <a:rPr lang="en" sz="1500">
                <a:solidFill>
                  <a:schemeClr val="dk1"/>
                </a:solidFill>
              </a:rPr>
              <a:t>Khusus untuk </a:t>
            </a:r>
            <a:r>
              <a:rPr lang="en" sz="1500" b="1" i="1">
                <a:solidFill>
                  <a:schemeClr val="dk1"/>
                </a:solidFill>
              </a:rPr>
              <a:t>Bivariate analysis</a:t>
            </a:r>
            <a:r>
              <a:rPr lang="en" sz="1500">
                <a:solidFill>
                  <a:schemeClr val="dk1"/>
                </a:solidFill>
              </a:rPr>
              <a:t>, tunjukan hubungan antara kolom umur, daily internet usage, dan daily time spent on site.</a:t>
            </a:r>
            <a:endParaRPr sz="1500">
              <a:solidFill>
                <a:schemeClr val="dk1"/>
              </a:solidFill>
            </a:endParaRPr>
          </a:p>
          <a:p>
            <a:pPr marL="457200" lvl="0" indent="0" algn="l" rtl="0">
              <a:spcBef>
                <a:spcPts val="1200"/>
              </a:spcBef>
              <a:spcAft>
                <a:spcPts val="0"/>
              </a:spcAft>
              <a:buNone/>
            </a:pPr>
            <a:endParaRPr sz="1500">
              <a:solidFill>
                <a:schemeClr val="dk1"/>
              </a:solidFill>
            </a:endParaRPr>
          </a:p>
          <a:p>
            <a:pPr marL="457200" lvl="0" indent="-323850" algn="l" rtl="0">
              <a:spcBef>
                <a:spcPts val="1200"/>
              </a:spcBef>
              <a:spcAft>
                <a:spcPts val="0"/>
              </a:spcAft>
              <a:buClr>
                <a:schemeClr val="dk1"/>
              </a:buClr>
              <a:buSzPts val="1500"/>
              <a:buChar char="●"/>
            </a:pPr>
            <a:r>
              <a:rPr lang="en" sz="1500">
                <a:solidFill>
                  <a:schemeClr val="dk1"/>
                </a:solidFill>
              </a:rPr>
              <a:t>Tulislah juga </a:t>
            </a:r>
            <a:r>
              <a:rPr lang="en" sz="1500" b="1">
                <a:solidFill>
                  <a:schemeClr val="dk1"/>
                </a:solidFill>
              </a:rPr>
              <a:t>proses korelasi heatmap</a:t>
            </a:r>
            <a:r>
              <a:rPr lang="en" sz="1500">
                <a:solidFill>
                  <a:schemeClr val="dk1"/>
                </a:solidFill>
              </a:rPr>
              <a:t> untuk mengetahui tingkat korelasi antar kolom</a:t>
            </a:r>
            <a:endParaRPr sz="1500">
              <a:solidFill>
                <a:schemeClr val="dk1"/>
              </a:solidFill>
            </a:endParaRPr>
          </a:p>
          <a:p>
            <a:pPr marL="457200" lvl="0" indent="0" algn="l" rtl="0">
              <a:spcBef>
                <a:spcPts val="1200"/>
              </a:spcBef>
              <a:spcAft>
                <a:spcPts val="0"/>
              </a:spcAft>
              <a:buNone/>
            </a:pPr>
            <a:endParaRPr sz="1500">
              <a:solidFill>
                <a:schemeClr val="dk1"/>
              </a:solidFill>
            </a:endParaRPr>
          </a:p>
          <a:p>
            <a:pPr marL="457200" lvl="0" indent="-323850" algn="l" rtl="0">
              <a:spcBef>
                <a:spcPts val="1200"/>
              </a:spcBef>
              <a:spcAft>
                <a:spcPts val="0"/>
              </a:spcAft>
              <a:buClr>
                <a:schemeClr val="dk1"/>
              </a:buClr>
              <a:buSzPts val="1500"/>
              <a:buChar char="●"/>
            </a:pPr>
            <a:r>
              <a:rPr lang="en" sz="1500" b="1">
                <a:solidFill>
                  <a:schemeClr val="dk1"/>
                </a:solidFill>
              </a:rPr>
              <a:t>Source code</a:t>
            </a:r>
            <a:r>
              <a:rPr lang="en" sz="1500">
                <a:solidFill>
                  <a:schemeClr val="dk1"/>
                </a:solidFill>
              </a:rPr>
              <a:t>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96</TotalTime>
  <Words>312</Words>
  <Application>Microsoft Office PowerPoint</Application>
  <PresentationFormat>On-screen Show (16:9)</PresentationFormat>
  <Paragraphs>19</Paragraphs>
  <Slides>3</Slides>
  <Notes>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vt:i4>
      </vt:variant>
    </vt:vector>
  </HeadingPairs>
  <TitlesOfParts>
    <vt:vector size="8" baseType="lpstr">
      <vt:lpstr>Arial</vt:lpstr>
      <vt:lpstr>Roboto</vt:lpstr>
      <vt:lpstr>Dosis</vt:lpstr>
      <vt:lpstr>Simple Light</vt:lpstr>
      <vt:lpstr>Simple Light</vt:lpstr>
      <vt:lpstr>Predict Clicked Ads Customer Classification by using Machine Learning</vt:lpstr>
      <vt:lpstr>Project Overview</vt:lpstr>
      <vt:lpstr>Customer Type and Behaviour Analysis on Advertisement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 Clicked Ads Customer Classification by using Machine Learning</dc:title>
  <cp:lastModifiedBy>Cikal Merdeka</cp:lastModifiedBy>
  <cp:revision>2</cp:revision>
  <dcterms:modified xsi:type="dcterms:W3CDTF">2024-05-08T16:37:55Z</dcterms:modified>
</cp:coreProperties>
</file>